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1" r:id="rId5"/>
    <p:sldId id="266" r:id="rId6"/>
    <p:sldId id="267" r:id="rId7"/>
    <p:sldId id="258" r:id="rId8"/>
    <p:sldId id="263" r:id="rId9"/>
    <p:sldId id="264" r:id="rId10"/>
    <p:sldId id="269" r:id="rId11"/>
    <p:sldId id="270" r:id="rId12"/>
    <p:sldId id="260" r:id="rId13"/>
    <p:sldId id="268" r:id="rId14"/>
    <p:sldId id="261" r:id="rId15"/>
    <p:sldId id="272" r:id="rId16"/>
    <p:sldId id="262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70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9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62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121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93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91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29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03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731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08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9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96A8-3DC8-4E02-AAF2-EA32118A33C4}" type="datetimeFigureOut">
              <a:rPr lang="pt-BR" smtClean="0"/>
              <a:t>16/06/2023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42052-529F-4964-A4F2-203F2E4868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28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cr.med.br/hipertensao-arterial-pressao-alta-silenciosa-ameaca-coracao/" TargetMode="External"/><Relationship Id="rId2" Type="http://schemas.openxmlformats.org/officeDocument/2006/relationships/hyperlink" Target="https://ccr.med.br/infarto-fique-atento-sintomas-atitudes-ajudam-prevenca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cr.med.br/ameacas-ocultas-coracao-como-ficar-longe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ccr.med.br/sedentarismo-inimigo-saude-coracao/" TargetMode="External"/><Relationship Id="rId13" Type="http://schemas.openxmlformats.org/officeDocument/2006/relationships/hyperlink" Target="https://lavoisier.com.br/saude/taquicardia-tipos-e-sintomas#:~:text=Chamamos%20de%20taquicardia%20quando%20a,ser%20tanto%20fisiol%C3%B3gicas%20quanto%20patol%C3%B3gicas" TargetMode="External"/><Relationship Id="rId3" Type="http://schemas.openxmlformats.org/officeDocument/2006/relationships/hyperlink" Target="https://chc.org.br/coracao-de-atleta/#:~:text=%E2%80%9COs%20atletas%20possuem%20um%20cora%C3%A7%C3%A3o,quanto%20em%20exerc%C3%ADcio%E2%80%9D%2C%20explica" TargetMode="External"/><Relationship Id="rId7" Type="http://schemas.openxmlformats.org/officeDocument/2006/relationships/hyperlink" Target="https://seucardio.com.br/atividade-fisica-na-prevencao/#:~:text=Benef%C3%ADcios%20da%20Atividade%20F%C3%ADsica&amp;text=Fazer%20exerc%C3%ADcios%20regularmente%20previne%20uma,%2C%20obesidade%2C%20colesterol%20e%20triglicer%C3%ADdeos" TargetMode="External"/><Relationship Id="rId12" Type="http://schemas.openxmlformats.org/officeDocument/2006/relationships/hyperlink" Target="https://www.tjdft.jus.br/informacoes/programas-projetos-e-acoes/pro-vida/dicas-de-saude/pilulas-de-saude/arritmias-cardiacas#:~:text=Existem%20v%C3%A1rios%20tipos%20de%20arritmias,s%C3%ADstoles%20e%20a%20fibrila%C3%A7%C3%A3o%20atrial" TargetMode="External"/><Relationship Id="rId2" Type="http://schemas.openxmlformats.org/officeDocument/2006/relationships/hyperlink" Target="https://www.bd.com/pt-br/our-products/diabetes-care/diabetes-learning-center/diabetes-education/diet-and-exercise/exercise/hiking-progr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anonenutricia.com.br/adultos/saude/exercicios-saude-coracao-por-que-importancia-durante-envelhecimento#:~:text=Durante%20a%20pr%C3%A1tica%20de%20exerc%C3%ADcios,os%20m%C3%BAsculos%20necessitam%20para%20trabalhar" TargetMode="External"/><Relationship Id="rId11" Type="http://schemas.openxmlformats.org/officeDocument/2006/relationships/hyperlink" Target="https://spasorocaba.com.br/educacao-fisica/frequencia-cardiaca-e-exercicio-fisico#:~:text=A%20redu%C3%A7%C3%A3o%20do%20n%C3%BAmero%20de,aer%C3%B3bio%2C%20sobre%20o%20organismo%20humano" TargetMode="External"/><Relationship Id="rId5" Type="http://schemas.openxmlformats.org/officeDocument/2006/relationships/hyperlink" Target="https://www.rededorsaoluiz.com.br/noticias/artigo/especial-dia-mundial-da-saude-12-habitos-para-um-coracao-saudavel" TargetMode="External"/><Relationship Id="rId10" Type="http://schemas.openxmlformats.org/officeDocument/2006/relationships/hyperlink" Target="https://blog.drconsulta.com/como-o-exercicio-fisico-fortalece-o-coracao/#:~:text=Como%20o%20exerc%C3%ADcio%20f%C3%ADsico%20atua,fazendo%20o%20cora%C3%A7%C3%A3o%20trabalhar%20mais" TargetMode="External"/><Relationship Id="rId4" Type="http://schemas.openxmlformats.org/officeDocument/2006/relationships/hyperlink" Target="https://ge.globo.com/eu-atleta/saude/post/2020/02/26/bradicardia-do-atleta-e-necessariamente-ruim.ghtml" TargetMode="External"/><Relationship Id="rId9" Type="http://schemas.openxmlformats.org/officeDocument/2006/relationships/hyperlink" Target="https://www.danonenutricia.com.br/adultos/saude/exercicios-saude-coracao-por-que-importancia-durante-envelhecimento#:~:text=Seu%20cora%C3%A7%C3%A3o%20bate%20mais%20r%C3%A1pido,promovem%20sensa%C3%A7%C3%A3o%20de%20bem%2Desta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hc.org.br/wp-content/uploads/2014/07/3198668255_dc508c1b47_o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hc.org.br/wp-content/uploads/2014/07/3198668255_dc508c1b47_o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hc.org.br/wp-content/uploads/2014/07/3198668255_dc508c1b47_o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tividade-fis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591127" y="4830618"/>
            <a:ext cx="4765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EEB Walter </a:t>
            </a:r>
            <a:r>
              <a:rPr lang="pt-BR" dirty="0" err="1" smtClean="0">
                <a:solidFill>
                  <a:schemeClr val="bg1"/>
                </a:solidFill>
              </a:rPr>
              <a:t>Probst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Disciplina: Educação Física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Professor: </a:t>
            </a:r>
            <a:r>
              <a:rPr lang="pt-BR" dirty="0" err="1" smtClean="0">
                <a:solidFill>
                  <a:schemeClr val="bg1"/>
                </a:solidFill>
              </a:rPr>
              <a:t>Erivélton</a:t>
            </a:r>
            <a:r>
              <a:rPr lang="pt-BR" dirty="0" smtClean="0">
                <a:solidFill>
                  <a:schemeClr val="bg1"/>
                </a:solidFill>
              </a:rPr>
              <a:t> Corrêa de Melo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2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FREQUÊNCIAS IDEAIS POR IDADE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52435"/>
            <a:ext cx="10515600" cy="3424527"/>
          </a:xfrm>
        </p:spPr>
        <p:txBody>
          <a:bodyPr/>
          <a:lstStyle/>
          <a:p>
            <a:pPr lvl="0"/>
            <a:r>
              <a:rPr lang="pt-BR" dirty="0"/>
              <a:t>Crianças de até 2 anos: 120 a 140 </a:t>
            </a:r>
            <a:r>
              <a:rPr lang="pt-BR" dirty="0" err="1"/>
              <a:t>bpm</a:t>
            </a:r>
            <a:r>
              <a:rPr lang="pt-BR" dirty="0"/>
              <a:t> </a:t>
            </a:r>
          </a:p>
          <a:p>
            <a:pPr lvl="0"/>
            <a:r>
              <a:rPr lang="pt-BR" dirty="0"/>
              <a:t>De 8 até 17 anos: 80 a 100 </a:t>
            </a:r>
            <a:r>
              <a:rPr lang="pt-BR" dirty="0" err="1"/>
              <a:t>bpm</a:t>
            </a:r>
            <a:r>
              <a:rPr lang="pt-BR" dirty="0"/>
              <a:t> </a:t>
            </a:r>
          </a:p>
          <a:p>
            <a:pPr lvl="0"/>
            <a:r>
              <a:rPr lang="pt-BR" dirty="0"/>
              <a:t>Mulheres de 18 a 65 anos: 73 a 78 </a:t>
            </a:r>
            <a:r>
              <a:rPr lang="pt-BR" dirty="0" err="1"/>
              <a:t>bpm</a:t>
            </a:r>
            <a:r>
              <a:rPr lang="pt-BR" dirty="0"/>
              <a:t> </a:t>
            </a:r>
          </a:p>
          <a:p>
            <a:pPr lvl="0"/>
            <a:r>
              <a:rPr lang="pt-BR" dirty="0"/>
              <a:t>Homens de 18 a 65 anos: 70 a 76 </a:t>
            </a:r>
            <a:r>
              <a:rPr lang="pt-BR" dirty="0" err="1"/>
              <a:t>bpm</a:t>
            </a:r>
            <a:endParaRPr lang="pt-BR" dirty="0"/>
          </a:p>
          <a:p>
            <a:pPr lvl="0"/>
            <a:r>
              <a:rPr lang="pt-BR" dirty="0"/>
              <a:t>Idosos: mais de 65 anos 50 a 6 </a:t>
            </a:r>
            <a:r>
              <a:rPr lang="pt-BR" dirty="0" err="1"/>
              <a:t>bpm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32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FREQUÊNCIA CARDÍACA ALTA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Ansiedade; </a:t>
            </a:r>
          </a:p>
          <a:p>
            <a:pPr lvl="0"/>
            <a:r>
              <a:rPr lang="pt-BR" dirty="0"/>
              <a:t>Fortes emoções;</a:t>
            </a:r>
          </a:p>
          <a:p>
            <a:pPr lvl="0"/>
            <a:r>
              <a:rPr lang="pt-BR" dirty="0"/>
              <a:t>Febre;</a:t>
            </a:r>
          </a:p>
          <a:p>
            <a:pPr lvl="0"/>
            <a:r>
              <a:rPr lang="pt-BR" dirty="0"/>
              <a:t>Prática de exercícios físicos;</a:t>
            </a:r>
          </a:p>
          <a:p>
            <a:pPr lvl="0"/>
            <a:r>
              <a:rPr lang="pt-BR" dirty="0"/>
              <a:t>Uso de medicamentos;</a:t>
            </a:r>
          </a:p>
          <a:p>
            <a:pPr lvl="0"/>
            <a:r>
              <a:rPr lang="pt-BR" dirty="0"/>
              <a:t>Pressão alta; </a:t>
            </a:r>
          </a:p>
          <a:p>
            <a:pPr lvl="0"/>
            <a:r>
              <a:rPr lang="pt-BR" dirty="0"/>
              <a:t>Álcool ou cafeína em excesso;</a:t>
            </a:r>
          </a:p>
          <a:p>
            <a:pPr lvl="0"/>
            <a:r>
              <a:rPr lang="pt-BR" dirty="0"/>
              <a:t>Doenças cardíacas. </a:t>
            </a:r>
          </a:p>
        </p:txBody>
      </p:sp>
    </p:spTree>
    <p:extLst>
      <p:ext uri="{BB962C8B-B14F-4D97-AF65-F5344CB8AC3E}">
        <p14:creationId xmlns:p14="http://schemas.microsoft.com/office/powerpoint/2010/main" val="298662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INIMIGO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SAÚDE DO CORAÇÃO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</a:t>
            </a:r>
            <a:r>
              <a:rPr lang="pt-BR" dirty="0" smtClean="0"/>
              <a:t> sedentarismo é uma </a:t>
            </a:r>
            <a:r>
              <a:rPr lang="pt-BR" dirty="0"/>
              <a:t>das principais causas de doenças </a:t>
            </a:r>
            <a:r>
              <a:rPr lang="pt-BR" dirty="0" smtClean="0"/>
              <a:t>cardiovasculares e mata duas 2x </a:t>
            </a:r>
            <a:r>
              <a:rPr lang="pt-BR" dirty="0"/>
              <a:t>mais que o excesso de peso</a:t>
            </a:r>
            <a:r>
              <a:rPr lang="pt-BR" dirty="0" smtClean="0"/>
              <a:t>.</a:t>
            </a:r>
          </a:p>
          <a:p>
            <a:r>
              <a:rPr lang="pt-BR" dirty="0" smtClean="0"/>
              <a:t>Influencia no </a:t>
            </a:r>
            <a:r>
              <a:rPr lang="pt-BR" dirty="0"/>
              <a:t>risco de problemas cardiovasculares – como </a:t>
            </a:r>
            <a:r>
              <a:rPr lang="pt-BR" b="1" dirty="0">
                <a:solidFill>
                  <a:schemeClr val="accent5"/>
                </a:solidFill>
              </a:rPr>
              <a:t>angina</a:t>
            </a:r>
            <a:r>
              <a:rPr lang="pt-BR" dirty="0"/>
              <a:t>, </a:t>
            </a:r>
            <a:r>
              <a:rPr lang="pt-BR" b="1" dirty="0">
                <a:hlinkClick r:id="rId2"/>
              </a:rPr>
              <a:t>infarto agudo do miocárdio</a:t>
            </a:r>
            <a:r>
              <a:rPr lang="pt-BR" dirty="0"/>
              <a:t> e tromboses. Entre as doenças que são fator de risco para o coração estão a própria obesidade</a:t>
            </a:r>
            <a:r>
              <a:rPr lang="pt-BR" dirty="0" smtClean="0"/>
              <a:t>,</a:t>
            </a:r>
            <a:r>
              <a:rPr lang="pt-BR" dirty="0" smtClean="0">
                <a:hlinkClick r:id="rId3"/>
              </a:rPr>
              <a:t> </a:t>
            </a:r>
            <a:r>
              <a:rPr lang="pt-BR" b="1" dirty="0">
                <a:hlinkClick r:id="rId3"/>
              </a:rPr>
              <a:t>hipertensão</a:t>
            </a:r>
            <a:r>
              <a:rPr lang="pt-BR" dirty="0"/>
              <a:t>, as alterações nos lipídios e </a:t>
            </a:r>
            <a:r>
              <a:rPr lang="pt-BR" b="1" dirty="0">
                <a:hlinkClick r:id="rId4"/>
              </a:rPr>
              <a:t>diabetes</a:t>
            </a:r>
            <a:r>
              <a:rPr lang="pt-BR" dirty="0"/>
              <a:t> tipo 2. </a:t>
            </a:r>
            <a:endParaRPr lang="pt-BR" dirty="0" smtClean="0"/>
          </a:p>
          <a:p>
            <a:r>
              <a:rPr lang="pt-BR" dirty="0" smtClean="0"/>
              <a:t>Acumula </a:t>
            </a:r>
            <a:r>
              <a:rPr lang="pt-BR" dirty="0"/>
              <a:t>gordura nas paredes dos vasos sanguíneos, dificultando a passagem do sangue, comprometendo a circulação e o funcionamento do coração.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769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HÁBITOS PARA UM CORAÇÃO SAUDÁVEL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85817"/>
            <a:ext cx="10515600" cy="4191145"/>
          </a:xfrm>
        </p:spPr>
        <p:txBody>
          <a:bodyPr numCol="2">
            <a:normAutofit fontScale="70000" lnSpcReduction="20000"/>
          </a:bodyPr>
          <a:lstStyle/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Controle a pressão arterial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Reduza o colesterol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Regule a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glicemia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Reduza o estresse diário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Tire um tempo para o lazer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fume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Modere o consumo de bebidas alcoólicas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Tenha boas noites de sono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Visite regularmente o cardiologista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Realize exames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periódicos</a:t>
            </a:r>
          </a:p>
          <a:p>
            <a:pPr marL="0" indent="0">
              <a:buNone/>
            </a:pP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Cuide da sua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alimentação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Pratique exercícios físicos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876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OBSERVAÇÕES IMPORTANTES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447635"/>
            <a:ext cx="10515600" cy="3729327"/>
          </a:xfrm>
        </p:spPr>
        <p:txBody>
          <a:bodyPr/>
          <a:lstStyle/>
          <a:p>
            <a:r>
              <a:rPr lang="pt-BR" dirty="0"/>
              <a:t>Se o ritmo cardíaco é muito baixo significa que o praticante está se beneficiando dos esforços de seus exercícios. 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Já </a:t>
            </a:r>
            <a:r>
              <a:rPr lang="pt-BR" dirty="0"/>
              <a:t>quando os batimentos do coração estão acima da meta de frequência cardíaca, é sinal de que o praticante precisa </a:t>
            </a:r>
            <a:r>
              <a:rPr lang="pt-BR" dirty="0" smtClean="0"/>
              <a:t>desacelerar </a:t>
            </a:r>
            <a:r>
              <a:rPr lang="pt-BR" dirty="0"/>
              <a:t>a intensidade do exercício. 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140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TAQUICARDIA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dirty="0" smtClean="0"/>
              <a:t>Principal </a:t>
            </a:r>
            <a:r>
              <a:rPr lang="pt-BR" dirty="0"/>
              <a:t>sintoma é a palpitação, uma sensação do coração bater mais rápido, mais forte ou diferente. </a:t>
            </a:r>
            <a:br>
              <a:rPr lang="pt-BR" dirty="0"/>
            </a:br>
            <a:r>
              <a:rPr lang="pt-BR" dirty="0"/>
              <a:t> </a:t>
            </a:r>
          </a:p>
          <a:p>
            <a:pPr marL="0" indent="0" algn="ctr">
              <a:buNone/>
            </a:pPr>
            <a:r>
              <a:rPr lang="pt-BR" b="1" cap="all" dirty="0"/>
              <a:t>CAUSAS</a:t>
            </a:r>
            <a:endParaRPr lang="pt-BR" b="1" dirty="0"/>
          </a:p>
          <a:p>
            <a:r>
              <a:rPr lang="pt-BR" dirty="0"/>
              <a:t>P</a:t>
            </a:r>
            <a:r>
              <a:rPr lang="pt-BR" dirty="0" smtClean="0"/>
              <a:t>redisposição genética;</a:t>
            </a:r>
          </a:p>
          <a:p>
            <a:r>
              <a:rPr lang="pt-BR" dirty="0" smtClean="0"/>
              <a:t>Tabagismo;</a:t>
            </a:r>
          </a:p>
          <a:p>
            <a:r>
              <a:rPr lang="pt-BR" dirty="0" smtClean="0"/>
              <a:t>Hipertensão arterial; </a:t>
            </a:r>
          </a:p>
          <a:p>
            <a:r>
              <a:rPr lang="pt-BR" dirty="0" smtClean="0"/>
              <a:t>Privação </a:t>
            </a:r>
            <a:r>
              <a:rPr lang="pt-BR" dirty="0"/>
              <a:t>de </a:t>
            </a:r>
            <a:r>
              <a:rPr lang="pt-BR" dirty="0" smtClean="0"/>
              <a:t>sono; </a:t>
            </a:r>
          </a:p>
          <a:p>
            <a:r>
              <a:rPr lang="pt-BR" dirty="0" smtClean="0"/>
              <a:t>Ansiedade;</a:t>
            </a:r>
          </a:p>
          <a:p>
            <a:r>
              <a:rPr lang="pt-BR" dirty="0" smtClean="0"/>
              <a:t>Bebidas </a:t>
            </a:r>
            <a:r>
              <a:rPr lang="pt-BR" dirty="0"/>
              <a:t>estimulantes (refrigerantes, energéticos e </a:t>
            </a:r>
            <a:r>
              <a:rPr lang="pt-BR" dirty="0" smtClean="0"/>
              <a:t>cafeína);</a:t>
            </a:r>
          </a:p>
          <a:p>
            <a:r>
              <a:rPr lang="pt-BR" dirty="0" smtClean="0"/>
              <a:t>Abuso </a:t>
            </a:r>
            <a:r>
              <a:rPr lang="pt-BR" dirty="0"/>
              <a:t>de </a:t>
            </a:r>
            <a:r>
              <a:rPr lang="pt-BR" dirty="0" smtClean="0"/>
              <a:t>álcool;</a:t>
            </a:r>
          </a:p>
          <a:p>
            <a:r>
              <a:rPr lang="pt-BR" dirty="0" smtClean="0"/>
              <a:t>Uso </a:t>
            </a:r>
            <a:r>
              <a:rPr lang="pt-BR" dirty="0"/>
              <a:t>recreativo ou inadequado de </a:t>
            </a:r>
            <a:r>
              <a:rPr lang="pt-BR" dirty="0" smtClean="0"/>
              <a:t>drogas.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6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0631" y="1347538"/>
            <a:ext cx="11848699" cy="5351646"/>
          </a:xfrm>
        </p:spPr>
        <p:txBody>
          <a:bodyPr>
            <a:normAutofit fontScale="55000" lnSpcReduction="20000"/>
          </a:bodyPr>
          <a:lstStyle/>
          <a:p>
            <a:r>
              <a:rPr lang="pt-BR" u="sng" dirty="0">
                <a:hlinkClick r:id="rId2"/>
              </a:rPr>
              <a:t>https://</a:t>
            </a:r>
            <a:r>
              <a:rPr lang="pt-BR" u="sng" dirty="0" smtClean="0">
                <a:hlinkClick r:id="rId2"/>
              </a:rPr>
              <a:t>www.bd.com/pt-br/our-products/diabetes-care/diabetes-learning-center/diabetes-education/diet-and-exercise/exercise/hiking-program</a:t>
            </a:r>
            <a:endParaRPr lang="pt-BR" u="sng" dirty="0" smtClean="0"/>
          </a:p>
          <a:p>
            <a:r>
              <a:rPr lang="pt-BR" u="sng" dirty="0">
                <a:hlinkClick r:id="rId3"/>
              </a:rPr>
              <a:t>https://chc.org.br/coracao-de-atleta/#:~:text=%E2%80%9COs%20atletas%20possuem%20um%20cora%C3%A7%C3%A3o,quanto%20em%20exerc%C3%ADcio%E2%80%9D%2C%20explica</a:t>
            </a:r>
            <a:r>
              <a:rPr lang="pt-BR" dirty="0" smtClean="0"/>
              <a:t>.</a:t>
            </a:r>
          </a:p>
          <a:p>
            <a:r>
              <a:rPr lang="pt-BR" u="sng" dirty="0">
                <a:hlinkClick r:id="rId4"/>
              </a:rPr>
              <a:t>https://</a:t>
            </a:r>
            <a:r>
              <a:rPr lang="pt-BR" u="sng" dirty="0" smtClean="0">
                <a:hlinkClick r:id="rId4"/>
              </a:rPr>
              <a:t>ge.globo.com/eu-atleta/saude/post/2020/02/26/bradicardia-do-atleta-e-necessariamente-ruim.ghtml</a:t>
            </a:r>
            <a:endParaRPr lang="pt-BR" u="sng" dirty="0" smtClean="0"/>
          </a:p>
          <a:p>
            <a:r>
              <a:rPr lang="pt-BR" u="sng" dirty="0">
                <a:hlinkClick r:id="rId5"/>
              </a:rPr>
              <a:t>https://</a:t>
            </a:r>
            <a:r>
              <a:rPr lang="pt-BR" u="sng" dirty="0" smtClean="0">
                <a:hlinkClick r:id="rId5"/>
              </a:rPr>
              <a:t>www.rededorsaoluiz.com.br/noticias/artigo/especial-dia-mundial-da-saude-12-habitos-para-um-coracao-saudavel</a:t>
            </a:r>
            <a:endParaRPr lang="pt-BR" dirty="0" smtClean="0"/>
          </a:p>
          <a:p>
            <a:r>
              <a:rPr lang="pt-BR" u="sng" dirty="0">
                <a:hlinkClick r:id="rId6"/>
              </a:rPr>
              <a:t>https://www.danonenutricia.com.br/adultos/saude/exercicios-saude-coracao-por-que-importancia-durante-envelhecimento#:~:text=Durante%20a%20pr%C3%A1tica%20de%20exerc%C3%ADcios,os%20m%C3%BAsculos%20necessitam%20para%20trabalhar</a:t>
            </a:r>
            <a:r>
              <a:rPr lang="pt-BR" dirty="0"/>
              <a:t>.</a:t>
            </a:r>
          </a:p>
          <a:p>
            <a:r>
              <a:rPr lang="pt-BR" u="sng" dirty="0">
                <a:hlinkClick r:id="rId7"/>
              </a:rPr>
              <a:t>https://seucardio.com.br/atividade-fisica-na-prevencao/#:~:text=Benef%C3%ADcios%20da%20Atividade%20F%C3%ADsica&amp;text=Fazer%20exerc%C3%ADcios%20regularmente%20previne%20uma,%2C%20obesidade%2C%20colesterol%20e%20triglicer%C3%ADdeos</a:t>
            </a:r>
            <a:r>
              <a:rPr lang="pt-BR" dirty="0"/>
              <a:t>.</a:t>
            </a:r>
          </a:p>
          <a:p>
            <a:r>
              <a:rPr lang="pt-BR" u="sng" dirty="0">
                <a:hlinkClick r:id="rId8"/>
              </a:rPr>
              <a:t>https://ccr.med.br/sedentarismo-inimigo-saude-coracao/</a:t>
            </a:r>
            <a:endParaRPr lang="pt-BR" dirty="0"/>
          </a:p>
          <a:p>
            <a:r>
              <a:rPr lang="pt-BR" u="sng" dirty="0">
                <a:hlinkClick r:id="rId9"/>
              </a:rPr>
              <a:t>https://www.danonenutricia.com.br/adultos/saude/exercicios-saude-coracao-por-que-importancia-durante-envelhecimento#:~:text=Seu%20cora%C3%A7%C3%A3o%20bate%20mais%20r%C3%A1pido,promovem%20sensa%C3%A7%C3%A3o%20de%20bem%2Destar</a:t>
            </a:r>
            <a:r>
              <a:rPr lang="pt-BR" dirty="0" smtClean="0"/>
              <a:t>!</a:t>
            </a:r>
          </a:p>
          <a:p>
            <a:r>
              <a:rPr lang="pt-BR" u="sng" dirty="0">
                <a:hlinkClick r:id="rId10"/>
              </a:rPr>
              <a:t>https://blog.drconsulta.com/como-o-exercicio-fisico-fortalece-o-coracao/#:~:text=Como%20o%20exerc%C3%ADcio%20f%C3%ADsico%20atua,fazendo%20o%20cora%C3%A7%C3%A3o%20trabalhar%20mais</a:t>
            </a:r>
            <a:r>
              <a:rPr lang="pt-BR" dirty="0"/>
              <a:t>.</a:t>
            </a:r>
          </a:p>
          <a:p>
            <a:r>
              <a:rPr lang="pt-BR" u="sng" dirty="0">
                <a:hlinkClick r:id="rId11"/>
              </a:rPr>
              <a:t>https://spasorocaba.com.br/educacao-fisica/frequencia-cardiaca-e-exercicio-fisico#:~:text=A%20redu%C3%A7%C3%A3o%20do%20n%C3%BAmero%20de,aer%C3%B3bio%2C%20sobre%20o%20organismo%20humano</a:t>
            </a:r>
            <a:r>
              <a:rPr lang="pt-BR" dirty="0"/>
              <a:t>.</a:t>
            </a:r>
          </a:p>
          <a:p>
            <a:r>
              <a:rPr lang="pt-BR" u="sng" dirty="0">
                <a:hlinkClick r:id="rId12"/>
              </a:rPr>
              <a:t>https://www.tjdft.jus.br/informacoes/programas-projetos-e-acoes/pro-vida/dicas-de-saude/pilulas-de-saude/arritmias-cardiacas#:~:text=Existem%20v%C3%A1rios%20tipos%20de%20arritmias,s%C3%ADstoles%20e%20a%20fibrila%C3%A7%C3%A3o%20atrial</a:t>
            </a:r>
            <a:r>
              <a:rPr lang="pt-BR" dirty="0" smtClean="0"/>
              <a:t>.</a:t>
            </a:r>
          </a:p>
          <a:p>
            <a:r>
              <a:rPr lang="pt-BR" u="sng" dirty="0">
                <a:hlinkClick r:id="rId13"/>
              </a:rPr>
              <a:t>https://lavoisier.com.br/saude/taquicardia-tipos-e-sintomas#:~:text=Chamamos%20de%20taquicardia%20quando%20a,ser%20tanto%20fisiol%C3%B3gicas%20quanto%20patol%C3%B3gicas</a:t>
            </a:r>
            <a:r>
              <a:rPr lang="pt-BR" dirty="0"/>
              <a:t>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3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77634" cy="1325563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 FÍSICA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946" y="1853333"/>
            <a:ext cx="5581073" cy="1647249"/>
          </a:xfrm>
        </p:spPr>
        <p:txBody>
          <a:bodyPr>
            <a:normAutofit/>
          </a:bodyPr>
          <a:lstStyle/>
          <a:p>
            <a:r>
              <a:rPr lang="pt-BR" dirty="0"/>
              <a:t>O corpo humano foi geneticamente programado para estar em </a:t>
            </a:r>
            <a:r>
              <a:rPr lang="pt-BR" dirty="0" smtClean="0"/>
              <a:t>movimento</a:t>
            </a:r>
          </a:p>
        </p:txBody>
      </p:sp>
      <p:pic>
        <p:nvPicPr>
          <p:cNvPr id="4" name="Imagem 3" descr="Como o exercício físico fortalece o coraçã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184" y="3589336"/>
            <a:ext cx="4562994" cy="311727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gem 4" descr="FREQUÊNCIA CARDÍACA E EXERCÍCIO FÍSIC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834" y="558265"/>
            <a:ext cx="4469235" cy="287053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477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77634" cy="1325563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 FÍSICA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6217118" cy="1998230"/>
          </a:xfrm>
        </p:spPr>
        <p:txBody>
          <a:bodyPr>
            <a:normAutofit/>
          </a:bodyPr>
          <a:lstStyle/>
          <a:p>
            <a:r>
              <a:rPr lang="pt-BR" dirty="0" smtClean="0"/>
              <a:t>Recomendam-se atividades </a:t>
            </a:r>
            <a:r>
              <a:rPr lang="pt-BR" dirty="0"/>
              <a:t>com intensidade moderada, por no mínimo 30 minutos, a partir de três vezes na semana</a:t>
            </a:r>
            <a:r>
              <a:rPr lang="pt-BR" dirty="0" smtClean="0"/>
              <a:t>.</a:t>
            </a:r>
          </a:p>
        </p:txBody>
      </p:sp>
      <p:pic>
        <p:nvPicPr>
          <p:cNvPr id="4" name="Imagem 3" descr="Como o exercício físico fortalece o coraçã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24" y="3618731"/>
            <a:ext cx="4562994" cy="311727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gem 4" descr="FREQUÊNCIA CARDÍACA E EXERCÍCIO FÍSIC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834" y="558265"/>
            <a:ext cx="4469235" cy="287053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735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30min de exercício aeróbio diário ajuda: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93479"/>
            <a:ext cx="10515600" cy="4351338"/>
          </a:xfrm>
        </p:spPr>
        <p:txBody>
          <a:bodyPr/>
          <a:lstStyle/>
          <a:p>
            <a:pPr lvl="0"/>
            <a:r>
              <a:rPr lang="pt-BR" dirty="0"/>
              <a:t>Prevenir ataques e problemas do coração;</a:t>
            </a:r>
          </a:p>
          <a:p>
            <a:pPr lvl="0"/>
            <a:r>
              <a:rPr lang="pt-BR" dirty="0" smtClean="0"/>
              <a:t>Controlar </a:t>
            </a:r>
            <a:r>
              <a:rPr lang="pt-BR" dirty="0"/>
              <a:t>a pressão arterial;</a:t>
            </a:r>
          </a:p>
          <a:p>
            <a:pPr lvl="0"/>
            <a:r>
              <a:rPr lang="pt-BR" dirty="0" smtClean="0"/>
              <a:t>Reduzir </a:t>
            </a:r>
            <a:r>
              <a:rPr lang="pt-BR" dirty="0"/>
              <a:t>os níveis de colesterol;</a:t>
            </a:r>
          </a:p>
          <a:p>
            <a:pPr lvl="0"/>
            <a:r>
              <a:rPr lang="pt-BR" dirty="0" smtClean="0"/>
              <a:t>Tonificar </a:t>
            </a:r>
            <a:r>
              <a:rPr lang="pt-BR" dirty="0"/>
              <a:t>os músculos e fortalecer os ossos;</a:t>
            </a:r>
          </a:p>
          <a:p>
            <a:pPr lvl="0"/>
            <a:r>
              <a:rPr lang="pt-BR" dirty="0" smtClean="0"/>
              <a:t>Aumentar </a:t>
            </a:r>
            <a:r>
              <a:rPr lang="pt-BR" dirty="0"/>
              <a:t>os níveis de energia e tirar o máximo proveito de sua vida;</a:t>
            </a:r>
          </a:p>
          <a:p>
            <a:pPr lvl="0"/>
            <a:r>
              <a:rPr lang="pt-BR" dirty="0" smtClean="0"/>
              <a:t>Controlar </a:t>
            </a:r>
            <a:r>
              <a:rPr lang="pt-BR" dirty="0"/>
              <a:t>o peso, melhorar o sono;</a:t>
            </a:r>
          </a:p>
          <a:p>
            <a:pPr lvl="0"/>
            <a:r>
              <a:rPr lang="pt-BR" dirty="0" smtClean="0"/>
              <a:t>Aumentar </a:t>
            </a:r>
            <a:r>
              <a:rPr lang="pt-BR" dirty="0"/>
              <a:t>seu bem-estar físico e mental.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844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77634" cy="1325563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 FÍSICA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6217118" cy="1859684"/>
          </a:xfrm>
        </p:spPr>
        <p:txBody>
          <a:bodyPr>
            <a:normAutofit/>
          </a:bodyPr>
          <a:lstStyle/>
          <a:p>
            <a:r>
              <a:rPr lang="pt-BR" dirty="0" smtClean="0"/>
              <a:t>Antes, a OMS aconselhava 150 minutos de atividades leves e moderadas por semana, e 75 minutos no caso das intensas.  </a:t>
            </a:r>
          </a:p>
        </p:txBody>
      </p:sp>
      <p:pic>
        <p:nvPicPr>
          <p:cNvPr id="4" name="Imagem 3" descr="Como o exercício físico fortalece o coraçã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582" y="3498658"/>
            <a:ext cx="4562994" cy="311727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gem 4" descr="FREQUÊNCIA CARDÍACA E EXERCÍCIO FÍSIC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834" y="558265"/>
            <a:ext cx="4469235" cy="287053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5868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77634" cy="1325563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 FÍSICA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6217118" cy="2127539"/>
          </a:xfrm>
        </p:spPr>
        <p:txBody>
          <a:bodyPr>
            <a:normAutofit/>
          </a:bodyPr>
          <a:lstStyle/>
          <a:p>
            <a:r>
              <a:rPr lang="pt-BR" dirty="0" smtClean="0"/>
              <a:t>Agora, são 300 e 150 minutos de exercícios semanais, respectivamente. Uma das razões: a preocupação com a saúde do coração. </a:t>
            </a:r>
          </a:p>
        </p:txBody>
      </p:sp>
      <p:pic>
        <p:nvPicPr>
          <p:cNvPr id="4" name="Imagem 3" descr="Como o exercício físico fortalece o coraçã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24" y="3594231"/>
            <a:ext cx="4562994" cy="311727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gem 4" descr="FREQUÊNCIA CARDÍACA E EXERCÍCIO FÍSIC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834" y="558265"/>
            <a:ext cx="4469235" cy="287053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5371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lém de músculos mais fortes, pessoas que fazem exercícios físicos têm um ritmo cardíaco mais lento do que o normal. (foto: Angel / Flickr / &lt;a href=https://creativecommons.org/licenses/by-nc-nd/2.0/deed.pt&gt;CC BY-NC-ND 2.0&lt;/a&gt;)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" y="1963445"/>
            <a:ext cx="3910445" cy="28618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6496" y="365125"/>
            <a:ext cx="5274645" cy="1325563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CORAÇÃO DE ATLETA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96873" y="2503055"/>
            <a:ext cx="6356926" cy="3673908"/>
          </a:xfrm>
        </p:spPr>
        <p:txBody>
          <a:bodyPr>
            <a:normAutofit/>
          </a:bodyPr>
          <a:lstStyle/>
          <a:p>
            <a:r>
              <a:rPr lang="pt-BR" dirty="0"/>
              <a:t>“Enquanto o coração de um adulto que não pratica exercícios bate, em média, 70 vezes por minuto, o de um atleta adulto pode chegar a bater 30 vezes por minuto, o que é menos da metade</a:t>
            </a:r>
            <a:r>
              <a:rPr lang="pt-BR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05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lém de músculos mais fortes, pessoas que fazem exercícios físicos têm um ritmo cardíaco mais lento do que o normal. (foto: Angel / Flickr / &lt;a href=https://creativecommons.org/licenses/by-nc-nd/2.0/deed.pt&gt;CC BY-NC-ND 2.0&lt;/a&gt;)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" y="1963445"/>
            <a:ext cx="3910445" cy="28618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6496" y="365125"/>
            <a:ext cx="5274645" cy="1325563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CORAÇÃO DE ATLETA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10909" y="2419927"/>
            <a:ext cx="6042890" cy="2724728"/>
          </a:xfrm>
        </p:spPr>
        <p:txBody>
          <a:bodyPr>
            <a:normAutofit/>
          </a:bodyPr>
          <a:lstStyle/>
          <a:p>
            <a:r>
              <a:rPr lang="pt-BR" dirty="0" smtClean="0"/>
              <a:t>O </a:t>
            </a:r>
            <a:r>
              <a:rPr lang="pt-BR" dirty="0"/>
              <a:t>ritmo cardíaco mais lento é uma adaptação natural do corpo e não ocorre apenas em atletas, mas também em pessoas sedentárias que começam a fazer exercícios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5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lém de músculos mais fortes, pessoas que fazem exercícios físicos têm um ritmo cardíaco mais lento do que o normal. (foto: Angel / Flickr / &lt;a href=https://creativecommons.org/licenses/by-nc-nd/2.0/deed.pt&gt;CC BY-NC-ND 2.0&lt;/a&gt;)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" y="1963445"/>
            <a:ext cx="3910445" cy="28618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6496" y="365125"/>
            <a:ext cx="5274645" cy="1325563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CORAÇÃO DE ATLETA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47491" y="2493818"/>
            <a:ext cx="6606308" cy="2068946"/>
          </a:xfrm>
        </p:spPr>
        <p:txBody>
          <a:bodyPr>
            <a:normAutofit/>
          </a:bodyPr>
          <a:lstStyle/>
          <a:p>
            <a:r>
              <a:rPr lang="pt-BR" dirty="0" smtClean="0"/>
              <a:t>Todo </a:t>
            </a:r>
            <a:r>
              <a:rPr lang="pt-BR" dirty="0"/>
              <a:t>exercício faz muito bem para o coração! Mesmo uma rotina ativa, como caminhar com frequência, subir escadas e limpar a casa já ajuda. </a:t>
            </a:r>
          </a:p>
        </p:txBody>
      </p:sp>
    </p:spTree>
    <p:extLst>
      <p:ext uri="{BB962C8B-B14F-4D97-AF65-F5344CB8AC3E}">
        <p14:creationId xmlns:p14="http://schemas.microsoft.com/office/powerpoint/2010/main" val="416194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474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Apresentação do PowerPoint</vt:lpstr>
      <vt:lpstr>ATIVIDADE FÍSICA</vt:lpstr>
      <vt:lpstr>ATIVIDADE FÍSICA</vt:lpstr>
      <vt:lpstr>30min de exercício aeróbio diário ajuda:</vt:lpstr>
      <vt:lpstr>ATIVIDADE FÍSICA</vt:lpstr>
      <vt:lpstr>ATIVIDADE FÍSICA</vt:lpstr>
      <vt:lpstr>CORAÇÃO DE ATLETA</vt:lpstr>
      <vt:lpstr>CORAÇÃO DE ATLETA</vt:lpstr>
      <vt:lpstr>CORAÇÃO DE ATLETA</vt:lpstr>
      <vt:lpstr>FREQUÊNCIAS IDEAIS POR IDADE</vt:lpstr>
      <vt:lpstr>FREQUÊNCIA CARDÍACA ALTA</vt:lpstr>
      <vt:lpstr>INIMIGO DA SAÚDE DO CORAÇÃO</vt:lpstr>
      <vt:lpstr>HÁBITOS PARA UM CORAÇÃO SAUDÁVEL</vt:lpstr>
      <vt:lpstr>OBSERVAÇÕES IMPORTANTES</vt:lpstr>
      <vt:lpstr>TAQUICARDIA</vt:lpstr>
      <vt:lpstr>REFERÊNCIAS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Conta da Microsoft</cp:lastModifiedBy>
  <cp:revision>9</cp:revision>
  <dcterms:created xsi:type="dcterms:W3CDTF">2023-06-16T02:51:13Z</dcterms:created>
  <dcterms:modified xsi:type="dcterms:W3CDTF">2023-06-16T16:16:59Z</dcterms:modified>
</cp:coreProperties>
</file>